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00" r:id="rId2"/>
  </p:sldMasterIdLst>
  <p:notesMasterIdLst>
    <p:notesMasterId r:id="rId42"/>
  </p:notesMasterIdLst>
  <p:handoutMasterIdLst>
    <p:handoutMasterId r:id="rId43"/>
  </p:handoutMasterIdLst>
  <p:sldIdLst>
    <p:sldId id="479" r:id="rId3"/>
    <p:sldId id="500" r:id="rId4"/>
    <p:sldId id="490" r:id="rId5"/>
    <p:sldId id="491" r:id="rId6"/>
    <p:sldId id="482" r:id="rId7"/>
    <p:sldId id="483" r:id="rId8"/>
    <p:sldId id="486" r:id="rId9"/>
    <p:sldId id="489" r:id="rId10"/>
    <p:sldId id="485" r:id="rId11"/>
    <p:sldId id="504" r:id="rId12"/>
    <p:sldId id="488" r:id="rId13"/>
    <p:sldId id="495" r:id="rId14"/>
    <p:sldId id="497" r:id="rId15"/>
    <p:sldId id="487" r:id="rId16"/>
    <p:sldId id="493" r:id="rId17"/>
    <p:sldId id="498" r:id="rId18"/>
    <p:sldId id="505" r:id="rId19"/>
    <p:sldId id="494" r:id="rId20"/>
    <p:sldId id="506" r:id="rId21"/>
    <p:sldId id="391" r:id="rId22"/>
    <p:sldId id="403" r:id="rId23"/>
    <p:sldId id="383" r:id="rId24"/>
    <p:sldId id="503" r:id="rId25"/>
    <p:sldId id="499" r:id="rId26"/>
    <p:sldId id="405" r:id="rId27"/>
    <p:sldId id="406" r:id="rId28"/>
    <p:sldId id="372" r:id="rId29"/>
    <p:sldId id="373" r:id="rId30"/>
    <p:sldId id="464" r:id="rId31"/>
    <p:sldId id="481" r:id="rId32"/>
    <p:sldId id="473" r:id="rId33"/>
    <p:sldId id="502" r:id="rId34"/>
    <p:sldId id="364" r:id="rId35"/>
    <p:sldId id="480" r:id="rId36"/>
    <p:sldId id="501" r:id="rId37"/>
    <p:sldId id="409" r:id="rId38"/>
    <p:sldId id="343" r:id="rId39"/>
    <p:sldId id="368" r:id="rId40"/>
    <p:sldId id="385" r:id="rId41"/>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500"/>
            <p14:sldId id="490"/>
            <p14:sldId id="491"/>
            <p14:sldId id="482"/>
            <p14:sldId id="483"/>
            <p14:sldId id="486"/>
            <p14:sldId id="489"/>
            <p14:sldId id="485"/>
            <p14:sldId id="504"/>
            <p14:sldId id="488"/>
            <p14:sldId id="495"/>
            <p14:sldId id="497"/>
            <p14:sldId id="487"/>
            <p14:sldId id="493"/>
            <p14:sldId id="498"/>
            <p14:sldId id="505"/>
            <p14:sldId id="494"/>
            <p14:sldId id="506"/>
            <p14:sldId id="391"/>
            <p14:sldId id="403"/>
            <p14:sldId id="383"/>
            <p14:sldId id="503"/>
            <p14:sldId id="499"/>
            <p14:sldId id="405"/>
            <p14:sldId id="406"/>
            <p14:sldId id="372"/>
            <p14:sldId id="373"/>
            <p14:sldId id="464"/>
            <p14:sldId id="481"/>
            <p14:sldId id="473"/>
            <p14:sldId id="502"/>
            <p14:sldId id="364"/>
            <p14:sldId id="480"/>
            <p14:sldId id="501"/>
            <p14:sldId id="409"/>
            <p14:sldId id="343"/>
            <p14:sldId id="368"/>
            <p14:sldId id="385"/>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F4"/>
    <a:srgbClr val="1A4F68"/>
    <a:srgbClr val="0C4360"/>
    <a:srgbClr val="FF671F"/>
    <a:srgbClr val="E52C10"/>
    <a:srgbClr val="0074AF"/>
    <a:srgbClr val="FCCDB6"/>
    <a:srgbClr val="D9D9D9"/>
    <a:srgbClr val="004568"/>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001" dt="2022-01-26T22:48:32.296"/>
    <p1510:client id="{E9C2CDB7-8F87-4510-B1D0-6DDB87B67487}" v="1608" vWet="1609" dt="2022-01-26T22:37:47.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3890" autoAdjust="0"/>
  </p:normalViewPr>
  <p:slideViewPr>
    <p:cSldViewPr snapToGrid="0">
      <p:cViewPr>
        <p:scale>
          <a:sx n="66" d="100"/>
          <a:sy n="66" d="100"/>
        </p:scale>
        <p:origin x="2256" y="978"/>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dirty="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dirty="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dirty="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dirty="0">
              <a:effectLst/>
            </a:rPr>
            <a:t>Hosting plans range from freemium to $15,000/month</a:t>
          </a:r>
          <a:endParaRPr lang="en-US" sz="1800" dirty="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rPr>
            <a:t>Hosting plans range from freemium to $15,000/month</a:t>
          </a:r>
          <a:endParaRPr lang="en-US" sz="1800" kern="1200" dirty="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237418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20</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21</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29</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36</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37</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38</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39</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 every medication, food, and nutritional supplement showing the change from baseline for </a:t>
            </a:r>
            <a:r>
              <a:rPr lang="en-US" dirty="0" err="1"/>
              <a:t>symtoms</a:t>
            </a:r>
            <a:r>
              <a:rPr lang="en-US" dirty="0"/>
              <a:t> or disease risk and providing a cost-benefit analysis weighing personal health risk/</a:t>
            </a:r>
            <a:r>
              <a:rPr lang="en-US" dirty="0" err="1"/>
              <a:t>benfit</a:t>
            </a:r>
            <a:r>
              <a:rPr lang="en-US" dirty="0"/>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603291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3315121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223031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7151902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411390938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59228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3480806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119406438"/>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191935894"/>
      </p:ext>
    </p:extLst>
  </p:cSld>
  <p:clrMapOvr>
    <a:masterClrMapping/>
  </p:clrMapOvr>
  <p:hf hdr="0" dt="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4425509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73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861473928"/>
      </p:ext>
    </p:extLst>
  </p:cSld>
  <p:clrMapOvr>
    <a:masterClrMapping/>
  </p:clrMapOvr>
  <p:hf hd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4646575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58337802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8832029"/>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2913441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3677" r:id="rId14"/>
    <p:sldLayoutId id="2147483679" r:id="rId15"/>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665581665"/>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microsoft.com/office/2007/relationships/hdphoto" Target="../media/hdphoto3.wdp"/><Relationship Id="rId3" Type="http://schemas.openxmlformats.org/officeDocument/2006/relationships/notesSlide" Target="../notesSlides/notesSlide10.xml"/><Relationship Id="rId21" Type="http://schemas.openxmlformats.org/officeDocument/2006/relationships/image" Target="../media/image5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slideLayout" Target="../slideLayouts/slideLayout17.xml"/><Relationship Id="rId16" Type="http://schemas.openxmlformats.org/officeDocument/2006/relationships/image" Target="../media/image54.png"/><Relationship Id="rId20" Type="http://schemas.openxmlformats.org/officeDocument/2006/relationships/image" Target="../media/image57.jpeg"/><Relationship Id="rId1" Type="http://schemas.openxmlformats.org/officeDocument/2006/relationships/tags" Target="../tags/tag1.xml"/><Relationship Id="rId6" Type="http://schemas.openxmlformats.org/officeDocument/2006/relationships/image" Target="../media/image44.png"/><Relationship Id="rId11" Type="http://schemas.openxmlformats.org/officeDocument/2006/relationships/image" Target="../media/image49.jpeg"/><Relationship Id="rId24" Type="http://schemas.openxmlformats.org/officeDocument/2006/relationships/image" Target="../media/image61.jpe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0.png"/><Relationship Id="rId10" Type="http://schemas.openxmlformats.org/officeDocument/2006/relationships/image" Target="../media/image48.gif"/><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audio" Target="../media/media1.m4a"/><Relationship Id="rId7" Type="http://schemas.openxmlformats.org/officeDocument/2006/relationships/image" Target="../media/image79.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78.png"/><Relationship Id="rId5" Type="http://schemas.openxmlformats.org/officeDocument/2006/relationships/notesSlide" Target="../notesSlides/notesSlide19.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www.healthylongevity.guide/" TargetMode="External"/><Relationship Id="rId2" Type="http://schemas.openxmlformats.org/officeDocument/2006/relationships/hyperlink" Target="https://www.healthylongevity.clinic/"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63.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21.xml"/><Relationship Id="rId16"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63.png"/><Relationship Id="rId7"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102.png"/><Relationship Id="rId4" Type="http://schemas.openxmlformats.org/officeDocument/2006/relationships/image" Target="../media/image88.png"/><Relationship Id="rId9"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63.png"/><Relationship Id="rId7"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89.png"/><Relationship Id="rId9" Type="http://schemas.openxmlformats.org/officeDocument/2006/relationships/image" Target="../media/image107.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11.png"/><Relationship Id="rId18" Type="http://schemas.openxmlformats.org/officeDocument/2006/relationships/image" Target="../media/image45.png"/><Relationship Id="rId3" Type="http://schemas.openxmlformats.org/officeDocument/2006/relationships/notesSlide" Target="../notesSlides/notesSlide24.xml"/><Relationship Id="rId21" Type="http://schemas.openxmlformats.org/officeDocument/2006/relationships/image" Target="../media/image41.png"/><Relationship Id="rId7" Type="http://schemas.openxmlformats.org/officeDocument/2006/relationships/image" Target="../media/image110.png"/><Relationship Id="rId12" Type="http://schemas.openxmlformats.org/officeDocument/2006/relationships/image" Target="../media/image44.png"/><Relationship Id="rId17" Type="http://schemas.openxmlformats.org/officeDocument/2006/relationships/image" Target="../media/image53.png"/><Relationship Id="rId2" Type="http://schemas.openxmlformats.org/officeDocument/2006/relationships/slideLayout" Target="../slideLayouts/slideLayout12.xml"/><Relationship Id="rId16" Type="http://schemas.openxmlformats.org/officeDocument/2006/relationships/image" Target="../media/image52.png"/><Relationship Id="rId20" Type="http://schemas.openxmlformats.org/officeDocument/2006/relationships/image" Target="../media/image47.png"/><Relationship Id="rId1" Type="http://schemas.openxmlformats.org/officeDocument/2006/relationships/tags" Target="../tags/tag4.xml"/><Relationship Id="rId6" Type="http://schemas.openxmlformats.org/officeDocument/2006/relationships/image" Target="../media/image56.png"/><Relationship Id="rId11" Type="http://schemas.openxmlformats.org/officeDocument/2006/relationships/image" Target="../media/image43.png"/><Relationship Id="rId5" Type="http://schemas.openxmlformats.org/officeDocument/2006/relationships/image" Target="../media/image109.jpeg"/><Relationship Id="rId15" Type="http://schemas.openxmlformats.org/officeDocument/2006/relationships/image" Target="../media/image51.png"/><Relationship Id="rId10" Type="http://schemas.microsoft.com/office/2007/relationships/hdphoto" Target="../media/hdphoto3.wdp"/><Relationship Id="rId19" Type="http://schemas.openxmlformats.org/officeDocument/2006/relationships/image" Target="../media/image46.png"/><Relationship Id="rId4" Type="http://schemas.openxmlformats.org/officeDocument/2006/relationships/image" Target="../media/image108.png"/><Relationship Id="rId9" Type="http://schemas.openxmlformats.org/officeDocument/2006/relationships/image" Target="../media/image55.pn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dirty="0">
                <a:ln w="0"/>
                <a:solidFill>
                  <a:srgbClr val="FF671F"/>
                </a:solidFill>
                <a:latin typeface="Abadi Extra Light" panose="020B0604020202020204" pitchFamily="34" charset="0"/>
              </a:rPr>
              <a:t>An </a:t>
            </a:r>
            <a:r>
              <a:rPr lang="en-US" sz="6600" dirty="0">
                <a:ln w="0"/>
                <a:solidFill>
                  <a:srgbClr val="FF671F"/>
                </a:solidFill>
                <a:latin typeface="Abadi Extra Light" panose="020B0604020202020204" pitchFamily="34" charset="0"/>
              </a:rPr>
              <a:t>O</a:t>
            </a:r>
            <a:r>
              <a:rPr lang="en-US" sz="6600" b="0" cap="none" spc="0" dirty="0">
                <a:ln w="0"/>
                <a:solidFill>
                  <a:srgbClr val="FF671F"/>
                </a:solidFill>
                <a:latin typeface="Abadi Extra Light" panose="020B0604020202020204" pitchFamily="34" charset="0"/>
              </a:rPr>
              <a:t>pen-Source </a:t>
            </a:r>
            <a:r>
              <a:rPr lang="en-US" sz="6600" dirty="0">
                <a:ln w="0"/>
                <a:solidFill>
                  <a:srgbClr val="FF671F"/>
                </a:solidFill>
                <a:latin typeface="Abadi Extra Light"/>
              </a:rPr>
              <a:t>Collaborative</a:t>
            </a:r>
          </a:p>
          <a:p>
            <a:pPr algn="ctr"/>
            <a:r>
              <a:rPr lang="en-US" sz="6600" b="0" cap="none" spc="0" dirty="0">
                <a:ln w="0"/>
                <a:solidFill>
                  <a:srgbClr val="FF671F"/>
                </a:solidFill>
                <a:latin typeface="Abadi Extra Light"/>
              </a:rPr>
              <a:t>Framework</a:t>
            </a:r>
            <a:r>
              <a:rPr lang="en-US" sz="6600" b="0" cap="none" spc="0" dirty="0">
                <a:ln w="0"/>
                <a:solidFill>
                  <a:srgbClr val="FF671F"/>
                </a:solidFill>
                <a:latin typeface="Abadi Extra Light" panose="020B0604020202020204" pitchFamily="34" charset="0"/>
              </a:rPr>
              <a:t> for </a:t>
            </a:r>
            <a:r>
              <a:rPr lang="en-US" sz="6600" dirty="0">
                <a:ln w="0"/>
                <a:solidFill>
                  <a:srgbClr val="FF671F"/>
                </a:solidFill>
                <a:latin typeface="Abadi Extra Light"/>
              </a:rPr>
              <a:t>Digital Health </a:t>
            </a:r>
            <a:endParaRPr lang="en-US" sz="6600" b="0" cap="none" spc="0" dirty="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703385" y="944545"/>
            <a:ext cx="10460334" cy="2062103"/>
          </a:xfrm>
          <a:prstGeom prst="rect">
            <a:avLst/>
          </a:prstGeom>
          <a:noFill/>
        </p:spPr>
        <p:txBody>
          <a:bodyPr wrap="square" lIns="91440" tIns="45720" rIns="91440" bIns="45720" rtlCol="0" anchor="t">
            <a:spAutoFit/>
          </a:bodyPr>
          <a:lstStyle/>
          <a:p>
            <a:pPr algn="ctr"/>
            <a:r>
              <a:rPr lang="en-US" sz="12800">
                <a:latin typeface="Abadi"/>
              </a:rPr>
              <a:t>Solution</a:t>
            </a:r>
            <a:endParaRPr lang="en-US" sz="12800">
              <a:latin typeface="Abadi" panose="020B0604020104020204" pitchFamily="34" charset="0"/>
            </a:endParaRPr>
          </a:p>
        </p:txBody>
      </p:sp>
    </p:spTree>
    <p:extLst>
      <p:ext uri="{BB962C8B-B14F-4D97-AF65-F5344CB8AC3E}">
        <p14:creationId xmlns:p14="http://schemas.microsoft.com/office/powerpoint/2010/main" val="3443410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dirty="0">
                <a:ln w="0"/>
                <a:solidFill>
                  <a:schemeClr val="tx1"/>
                </a:solidFill>
                <a:latin typeface="Abadi" panose="020B0604020104020204" pitchFamily="34" charset="0"/>
              </a:rPr>
              <a:t>Solution:</a:t>
            </a:r>
            <a:r>
              <a:rPr lang="en-US" sz="6000" b="0" cap="none" spc="0" dirty="0">
                <a:ln w="0"/>
                <a:solidFill>
                  <a:schemeClr val="tx1"/>
                </a:solidFill>
                <a:latin typeface="Abadi" panose="020B0604020104020204" pitchFamily="34" charset="0"/>
              </a:rPr>
              <a:t> </a:t>
            </a:r>
            <a:r>
              <a:rPr lang="en-US" sz="4000" b="0" cap="none" spc="0" dirty="0">
                <a:ln w="0"/>
                <a:solidFill>
                  <a:schemeClr val="tx1"/>
                </a:solidFill>
                <a:latin typeface="Abadi" panose="020B0604020104020204" pitchFamily="34" charset="0"/>
              </a:rPr>
              <a:t>Incentivize Open-Source Collaboration</a:t>
            </a:r>
            <a:endParaRPr lang="en-US" sz="2800" b="0" cap="none" spc="0" dirty="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dirty="0">
                <a:latin typeface="Abadi Extra Light" panose="020B0204020104020204" pitchFamily="34" charset="0"/>
              </a:rPr>
              <a:t>We can utilize a DAO as a vehicle to </a:t>
            </a:r>
            <a:r>
              <a:rPr lang="en-US" sz="4400" b="1" dirty="0">
                <a:latin typeface="Abadi Extra Light" panose="020B0204020104020204" pitchFamily="34" charset="0"/>
              </a:rPr>
              <a:t>reward</a:t>
            </a:r>
            <a:r>
              <a:rPr lang="en-US" sz="4400" dirty="0">
                <a:latin typeface="Abadi Extra Light" panose="020B0204020104020204" pitchFamily="34" charset="0"/>
              </a:rPr>
              <a:t> the creation of </a:t>
            </a:r>
            <a:r>
              <a:rPr lang="en-US" sz="4400" b="1" dirty="0">
                <a:latin typeface="Abadi Extra Light" panose="020B0204020104020204" pitchFamily="34" charset="0"/>
              </a:rPr>
              <a:t>public goods</a:t>
            </a:r>
            <a:r>
              <a:rPr lang="en-US" sz="4400" dirty="0">
                <a:latin typeface="Abadi Extra Light" panose="020B0204020104020204" pitchFamily="34" charset="0"/>
              </a:rPr>
              <a:t>. </a:t>
            </a:r>
          </a:p>
          <a:p>
            <a:pPr algn="ctr"/>
            <a:r>
              <a:rPr lang="en-US" sz="4400" dirty="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dirty="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dirty="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dirty="0">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dirty="0">
                <a:solidFill>
                  <a:srgbClr val="0A0A0A"/>
                </a:solidFill>
                <a:effectLst/>
                <a:latin typeface="roboto" panose="02000000000000000000" pitchFamily="2" charset="0"/>
              </a:rPr>
              <a:t>Automattic (Wordpress.com)</a:t>
            </a:r>
            <a:endParaRPr lang="en-US" sz="3200" b="1" i="0" u="sng" dirty="0">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dirty="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dirty="0">
                <a:effectLst/>
              </a:rPr>
              <a:t>There are more than 59,000 WordPress plugins</a:t>
            </a:r>
            <a:endParaRPr lang="en-US" sz="3600" dirty="0"/>
          </a:p>
        </p:txBody>
      </p:sp>
    </p:spTree>
    <p:extLst>
      <p:ext uri="{BB962C8B-B14F-4D97-AF65-F5344CB8AC3E}">
        <p14:creationId xmlns:p14="http://schemas.microsoft.com/office/powerpoint/2010/main" val="257265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dirty="0"/>
              <a:t>Open</a:t>
            </a:r>
            <a:br>
              <a:rPr lang="en-US" sz="5400" dirty="0"/>
            </a:br>
            <a:r>
              <a:rPr lang="en-US" sz="5400" dirty="0"/>
              <a:t>Cures</a:t>
            </a:r>
            <a:br>
              <a:rPr lang="en-US" sz="5400" dirty="0"/>
            </a:br>
            <a:r>
              <a:rPr lang="en-US" sz="5400" dirty="0"/>
              <a:t>Trial</a:t>
            </a:r>
            <a:br>
              <a:rPr lang="en-US" sz="5400" dirty="0"/>
            </a:br>
            <a:r>
              <a:rPr lang="en-US" sz="5400" dirty="0"/>
              <a:t>Management</a:t>
            </a:r>
            <a:br>
              <a:rPr lang="en-US" sz="5400" dirty="0"/>
            </a:br>
            <a:r>
              <a:rPr lang="en-US" sz="5400" dirty="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dirty="0">
                <a:latin typeface="Abadi" panose="020B0604020104020204" pitchFamily="34" charset="0"/>
              </a:rPr>
              <a:t>How to Incentivize Collaboration </a:t>
            </a:r>
          </a:p>
          <a:p>
            <a:pPr algn="ctr"/>
            <a:r>
              <a:rPr lang="en-US" sz="4000" dirty="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703385" y="944545"/>
            <a:ext cx="10460334" cy="4031873"/>
          </a:xfrm>
          <a:prstGeom prst="rect">
            <a:avLst/>
          </a:prstGeom>
          <a:noFill/>
        </p:spPr>
        <p:txBody>
          <a:bodyPr wrap="square" lIns="91440" tIns="45720" rIns="91440" bIns="45720" rtlCol="0" anchor="t">
            <a:spAutoFit/>
          </a:bodyPr>
          <a:lstStyle/>
          <a:p>
            <a:pPr algn="ctr"/>
            <a:r>
              <a:rPr lang="en-US" sz="12800">
                <a:latin typeface="Abadi"/>
              </a:rPr>
              <a:t>Business numbers</a:t>
            </a:r>
            <a:endParaRPr lang="de-DE"/>
          </a:p>
        </p:txBody>
      </p:sp>
    </p:spTree>
    <p:extLst>
      <p:ext uri="{BB962C8B-B14F-4D97-AF65-F5344CB8AC3E}">
        <p14:creationId xmlns:p14="http://schemas.microsoft.com/office/powerpoint/2010/main" val="389151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DF656A3A-53E1-4EB5-AE55-84B056A8B2DC}"/>
              </a:ext>
            </a:extLst>
          </p:cNvPr>
          <p:cNvSpPr txBox="1"/>
          <p:nvPr/>
        </p:nvSpPr>
        <p:spPr>
          <a:xfrm>
            <a:off x="312937" y="116994"/>
            <a:ext cx="643378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200" b="1" err="1"/>
              <a:t>What</a:t>
            </a:r>
            <a:r>
              <a:rPr lang="de-DE" sz="3200" b="1" dirty="0"/>
              <a:t> </a:t>
            </a:r>
            <a:r>
              <a:rPr lang="de-DE" sz="3200" b="1" err="1"/>
              <a:t>happened</a:t>
            </a:r>
            <a:r>
              <a:rPr lang="de-DE" sz="3200" b="1"/>
              <a:t> </a:t>
            </a:r>
            <a:r>
              <a:rPr lang="de-DE" sz="3200" b="1" err="1"/>
              <a:t>since</a:t>
            </a:r>
            <a:r>
              <a:rPr lang="de-DE" sz="3200" b="1"/>
              <a:t> </a:t>
            </a:r>
            <a:r>
              <a:rPr lang="de-DE" sz="3200" b="1" err="1"/>
              <a:t>the</a:t>
            </a:r>
            <a:r>
              <a:rPr lang="de-DE" sz="3200" b="1"/>
              <a:t> </a:t>
            </a:r>
            <a:r>
              <a:rPr lang="de-DE" sz="3200" b="1" err="1"/>
              <a:t>hackathon</a:t>
            </a:r>
            <a:r>
              <a:rPr lang="de-DE" sz="3200" b="1" dirty="0"/>
              <a:t>?</a:t>
            </a:r>
          </a:p>
        </p:txBody>
      </p:sp>
      <p:pic>
        <p:nvPicPr>
          <p:cNvPr id="6" name="Grafik 6">
            <a:extLst>
              <a:ext uri="{FF2B5EF4-FFF2-40B4-BE49-F238E27FC236}">
                <a16:creationId xmlns:a16="http://schemas.microsoft.com/office/drawing/2014/main" id="{E5AC25E3-B146-450D-A274-9A28EA7D4140}"/>
              </a:ext>
            </a:extLst>
          </p:cNvPr>
          <p:cNvPicPr>
            <a:picLocks noChangeAspect="1"/>
          </p:cNvPicPr>
          <p:nvPr/>
        </p:nvPicPr>
        <p:blipFill>
          <a:blip r:embed="rId2"/>
          <a:stretch>
            <a:fillRect/>
          </a:stretch>
        </p:blipFill>
        <p:spPr>
          <a:xfrm>
            <a:off x="798062" y="1142051"/>
            <a:ext cx="2743200" cy="594931"/>
          </a:xfrm>
          <a:prstGeom prst="rect">
            <a:avLst/>
          </a:prstGeom>
        </p:spPr>
      </p:pic>
      <p:pic>
        <p:nvPicPr>
          <p:cNvPr id="7" name="Grafik 7">
            <a:extLst>
              <a:ext uri="{FF2B5EF4-FFF2-40B4-BE49-F238E27FC236}">
                <a16:creationId xmlns:a16="http://schemas.microsoft.com/office/drawing/2014/main" id="{BE2EF2D6-98B7-4B72-AAB5-C85529356D23}"/>
              </a:ext>
            </a:extLst>
          </p:cNvPr>
          <p:cNvPicPr>
            <a:picLocks noChangeAspect="1"/>
          </p:cNvPicPr>
          <p:nvPr/>
        </p:nvPicPr>
        <p:blipFill>
          <a:blip r:embed="rId3"/>
          <a:stretch>
            <a:fillRect/>
          </a:stretch>
        </p:blipFill>
        <p:spPr>
          <a:xfrm>
            <a:off x="868660" y="2955864"/>
            <a:ext cx="1267814" cy="914992"/>
          </a:xfrm>
          <a:prstGeom prst="rect">
            <a:avLst/>
          </a:prstGeom>
        </p:spPr>
      </p:pic>
      <p:sp>
        <p:nvSpPr>
          <p:cNvPr id="8" name="Textfeld 7">
            <a:extLst>
              <a:ext uri="{FF2B5EF4-FFF2-40B4-BE49-F238E27FC236}">
                <a16:creationId xmlns:a16="http://schemas.microsoft.com/office/drawing/2014/main" id="{20E4B69F-8A18-4BD1-87E3-6188A9D552A8}"/>
              </a:ext>
            </a:extLst>
          </p:cNvPr>
          <p:cNvSpPr txBox="1"/>
          <p:nvPr/>
        </p:nvSpPr>
        <p:spPr>
          <a:xfrm>
            <a:off x="896534" y="4892307"/>
            <a:ext cx="210184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200" b="1" err="1"/>
              <a:t>Cure</a:t>
            </a:r>
            <a:r>
              <a:rPr lang="de-DE" sz="3200" err="1"/>
              <a:t>DAO</a:t>
            </a:r>
            <a:endParaRPr lang="de-DE" err="1"/>
          </a:p>
        </p:txBody>
      </p:sp>
      <p:sp>
        <p:nvSpPr>
          <p:cNvPr id="9" name="Textfeld 8">
            <a:extLst>
              <a:ext uri="{FF2B5EF4-FFF2-40B4-BE49-F238E27FC236}">
                <a16:creationId xmlns:a16="http://schemas.microsoft.com/office/drawing/2014/main" id="{4C05AF3D-9286-4FA4-B62C-179B7FDD18C1}"/>
              </a:ext>
            </a:extLst>
          </p:cNvPr>
          <p:cNvSpPr txBox="1"/>
          <p:nvPr/>
        </p:nvSpPr>
        <p:spPr>
          <a:xfrm>
            <a:off x="706400" y="1744875"/>
            <a:ext cx="31312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 </a:t>
            </a:r>
            <a:r>
              <a:rPr lang="de-DE" err="1"/>
              <a:t>Diagnostics</a:t>
            </a:r>
            <a:r>
              <a:rPr lang="de-DE"/>
              <a:t>, Biobanking</a:t>
            </a:r>
          </a:p>
          <a:p>
            <a:r>
              <a:rPr lang="de-DE"/>
              <a:t>- Experiment/Trial </a:t>
            </a:r>
            <a:r>
              <a:rPr lang="de-DE" err="1"/>
              <a:t>platform</a:t>
            </a:r>
            <a:endParaRPr lang="de-DE"/>
          </a:p>
          <a:p>
            <a:endParaRPr lang="de-DE"/>
          </a:p>
        </p:txBody>
      </p:sp>
      <p:sp>
        <p:nvSpPr>
          <p:cNvPr id="10" name="Textfeld 9">
            <a:extLst>
              <a:ext uri="{FF2B5EF4-FFF2-40B4-BE49-F238E27FC236}">
                <a16:creationId xmlns:a16="http://schemas.microsoft.com/office/drawing/2014/main" id="{1ACDA1F9-2291-47B5-9748-EE4612F35EB6}"/>
              </a:ext>
            </a:extLst>
          </p:cNvPr>
          <p:cNvSpPr txBox="1"/>
          <p:nvPr/>
        </p:nvSpPr>
        <p:spPr>
          <a:xfrm>
            <a:off x="704265" y="3803092"/>
            <a:ext cx="35391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 User-</a:t>
            </a:r>
            <a:r>
              <a:rPr lang="de-DE" err="1"/>
              <a:t>centered</a:t>
            </a:r>
            <a:r>
              <a:rPr lang="de-DE"/>
              <a:t> Dashboard</a:t>
            </a:r>
          </a:p>
          <a:p>
            <a:r>
              <a:rPr lang="de-DE"/>
              <a:t>- Patient </a:t>
            </a:r>
            <a:r>
              <a:rPr lang="de-DE" err="1"/>
              <a:t>recruitment</a:t>
            </a:r>
            <a:r>
              <a:rPr lang="de-DE"/>
              <a:t>/ Trial </a:t>
            </a:r>
            <a:r>
              <a:rPr lang="de-DE" err="1"/>
              <a:t>matching</a:t>
            </a:r>
          </a:p>
        </p:txBody>
      </p:sp>
      <p:sp>
        <p:nvSpPr>
          <p:cNvPr id="11" name="Textfeld 10">
            <a:extLst>
              <a:ext uri="{FF2B5EF4-FFF2-40B4-BE49-F238E27FC236}">
                <a16:creationId xmlns:a16="http://schemas.microsoft.com/office/drawing/2014/main" id="{B288D6E4-D6A8-4BDF-B9AD-9981247D5AA1}"/>
              </a:ext>
            </a:extLst>
          </p:cNvPr>
          <p:cNvSpPr txBox="1"/>
          <p:nvPr/>
        </p:nvSpPr>
        <p:spPr>
          <a:xfrm>
            <a:off x="769841" y="5597526"/>
            <a:ext cx="32016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 Basic </a:t>
            </a:r>
            <a:r>
              <a:rPr lang="de-DE" err="1"/>
              <a:t>software</a:t>
            </a:r>
            <a:r>
              <a:rPr lang="de-DE"/>
              <a:t> </a:t>
            </a:r>
            <a:r>
              <a:rPr lang="de-DE" err="1"/>
              <a:t>infrastructure</a:t>
            </a:r>
            <a:r>
              <a:rPr lang="de-DE"/>
              <a:t> </a:t>
            </a:r>
          </a:p>
          <a:p>
            <a:r>
              <a:rPr lang="de-DE"/>
              <a:t>  </a:t>
            </a:r>
            <a:r>
              <a:rPr lang="de-DE" err="1"/>
              <a:t>for</a:t>
            </a:r>
            <a:r>
              <a:rPr lang="de-DE"/>
              <a:t> </a:t>
            </a:r>
            <a:r>
              <a:rPr lang="de-DE" err="1"/>
              <a:t>health</a:t>
            </a:r>
            <a:r>
              <a:rPr lang="de-DE"/>
              <a:t> </a:t>
            </a:r>
            <a:r>
              <a:rPr lang="de-DE" err="1"/>
              <a:t>data</a:t>
            </a:r>
            <a:r>
              <a:rPr lang="de-DE"/>
              <a:t> </a:t>
            </a:r>
            <a:r>
              <a:rPr lang="de-DE" err="1"/>
              <a:t>aggregation</a:t>
            </a:r>
            <a:endParaRPr lang="de-DE"/>
          </a:p>
          <a:p>
            <a:r>
              <a:rPr lang="de-DE"/>
              <a:t>- Open source </a:t>
            </a:r>
            <a:r>
              <a:rPr lang="de-DE" err="1"/>
              <a:t>collaborative</a:t>
            </a:r>
            <a:endParaRPr lang="de-DE"/>
          </a:p>
        </p:txBody>
      </p:sp>
      <p:sp>
        <p:nvSpPr>
          <p:cNvPr id="13" name="Textfeld 12">
            <a:extLst>
              <a:ext uri="{FF2B5EF4-FFF2-40B4-BE49-F238E27FC236}">
                <a16:creationId xmlns:a16="http://schemas.microsoft.com/office/drawing/2014/main" id="{AC49FE8D-3EC7-4BEC-849D-4F9CD372B4B7}"/>
              </a:ext>
            </a:extLst>
          </p:cNvPr>
          <p:cNvSpPr txBox="1"/>
          <p:nvPr/>
        </p:nvSpPr>
        <p:spPr>
          <a:xfrm>
            <a:off x="5444075" y="823443"/>
            <a:ext cx="6429674"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u="sng" dirty="0"/>
              <a:t>Key </a:t>
            </a:r>
            <a:r>
              <a:rPr lang="de-DE" b="1" u="sng" err="1"/>
              <a:t>events</a:t>
            </a:r>
            <a:r>
              <a:rPr lang="de-DE" b="1" u="sng" dirty="0"/>
              <a:t>:</a:t>
            </a:r>
          </a:p>
          <a:p>
            <a:endParaRPr lang="de-DE" dirty="0"/>
          </a:p>
          <a:p>
            <a:pPr marL="285750" indent="-285750">
              <a:buFont typeface="Arial"/>
              <a:buChar char="•"/>
            </a:pPr>
            <a:r>
              <a:rPr lang="de-DE" err="1"/>
              <a:t>StatusQ</a:t>
            </a:r>
            <a:r>
              <a:rPr lang="de-DE" dirty="0"/>
              <a:t> </a:t>
            </a:r>
            <a:r>
              <a:rPr lang="de-DE" err="1"/>
              <a:t>team</a:t>
            </a:r>
            <a:r>
              <a:rPr lang="de-DE" dirty="0"/>
              <a:t> </a:t>
            </a:r>
            <a:r>
              <a:rPr lang="de-DE" err="1"/>
              <a:t>joined</a:t>
            </a:r>
            <a:r>
              <a:rPr lang="de-DE" dirty="0"/>
              <a:t> </a:t>
            </a:r>
            <a:r>
              <a:rPr lang="de-DE" err="1"/>
              <a:t>OpenCures</a:t>
            </a:r>
            <a:endParaRPr lang="de-DE"/>
          </a:p>
          <a:p>
            <a:endParaRPr lang="de-DE"/>
          </a:p>
          <a:p>
            <a:pPr marL="285750" indent="-285750">
              <a:buFont typeface="Arial"/>
              <a:buChar char="•"/>
            </a:pPr>
            <a:r>
              <a:rPr lang="de-DE" err="1"/>
              <a:t>OpenCures</a:t>
            </a:r>
            <a:r>
              <a:rPr lang="de-DE"/>
              <a:t> </a:t>
            </a:r>
            <a:r>
              <a:rPr lang="de-DE" err="1"/>
              <a:t>focused</a:t>
            </a:r>
            <a:r>
              <a:rPr lang="de-DE"/>
              <a:t> on B2B Trial </a:t>
            </a:r>
            <a:r>
              <a:rPr lang="de-DE" err="1"/>
              <a:t>management</a:t>
            </a:r>
            <a:r>
              <a:rPr lang="de-DE"/>
              <a:t> </a:t>
            </a:r>
            <a:r>
              <a:rPr lang="de-DE" err="1"/>
              <a:t>features</a:t>
            </a:r>
            <a:r>
              <a:rPr lang="de-DE"/>
              <a:t> </a:t>
            </a:r>
          </a:p>
          <a:p>
            <a:r>
              <a:rPr lang="de-DE"/>
              <a:t>    </a:t>
            </a:r>
            <a:r>
              <a:rPr lang="de-DE" sz="1400"/>
              <a:t> </a:t>
            </a:r>
            <a:r>
              <a:rPr lang="de-DE" sz="1400" err="1"/>
              <a:t>with</a:t>
            </a:r>
            <a:r>
              <a:rPr lang="de-DE" sz="1400"/>
              <a:t> </a:t>
            </a:r>
            <a:r>
              <a:rPr lang="de-DE" sz="1400" err="1"/>
              <a:t>customer</a:t>
            </a:r>
            <a:r>
              <a:rPr lang="de-DE" sz="1400"/>
              <a:t> </a:t>
            </a:r>
            <a:r>
              <a:rPr lang="de-DE" sz="1400" err="1"/>
              <a:t>AgelessRX</a:t>
            </a:r>
            <a:endParaRPr lang="de-DE" sz="1400"/>
          </a:p>
          <a:p>
            <a:pPr marL="285750" indent="-285750">
              <a:buFont typeface="Arial"/>
              <a:buChar char="•"/>
            </a:pPr>
            <a:endParaRPr lang="de-DE"/>
          </a:p>
          <a:p>
            <a:pPr marL="285750" indent="-285750">
              <a:buFont typeface="Arial"/>
              <a:buChar char="•"/>
            </a:pPr>
            <a:r>
              <a:rPr lang="de-DE" err="1"/>
              <a:t>Identified</a:t>
            </a:r>
            <a:r>
              <a:rPr lang="de-DE" dirty="0"/>
              <a:t> </a:t>
            </a:r>
            <a:r>
              <a:rPr lang="de-DE" err="1"/>
              <a:t>biggest</a:t>
            </a:r>
            <a:r>
              <a:rPr lang="de-DE" dirty="0"/>
              <a:t> </a:t>
            </a:r>
            <a:r>
              <a:rPr lang="de-DE" err="1"/>
              <a:t>challenge</a:t>
            </a:r>
            <a:r>
              <a:rPr lang="de-DE"/>
              <a:t> </a:t>
            </a:r>
            <a:r>
              <a:rPr lang="de-DE" err="1"/>
              <a:t>for</a:t>
            </a:r>
            <a:r>
              <a:rPr lang="de-DE"/>
              <a:t> </a:t>
            </a:r>
            <a:r>
              <a:rPr lang="de-DE" err="1"/>
              <a:t>StatusQ</a:t>
            </a:r>
            <a:r>
              <a:rPr lang="de-DE" dirty="0"/>
              <a:t>:</a:t>
            </a:r>
            <a:r>
              <a:rPr lang="de-DE"/>
              <a:t> </a:t>
            </a:r>
          </a:p>
          <a:p>
            <a:r>
              <a:rPr lang="de-DE"/>
              <a:t>     H</a:t>
            </a:r>
            <a:r>
              <a:rPr lang="de-DE" sz="1400"/>
              <a:t>ealth </a:t>
            </a:r>
            <a:r>
              <a:rPr lang="de-DE" sz="1400" err="1"/>
              <a:t>data</a:t>
            </a:r>
            <a:r>
              <a:rPr lang="de-DE" sz="1400"/>
              <a:t> </a:t>
            </a:r>
            <a:r>
              <a:rPr lang="de-DE" sz="1400" err="1"/>
              <a:t>aggregation</a:t>
            </a:r>
            <a:r>
              <a:rPr lang="de-DE" sz="1400"/>
              <a:t>  -&gt; </a:t>
            </a:r>
            <a:r>
              <a:rPr lang="de-DE" sz="1400" err="1"/>
              <a:t>software</a:t>
            </a:r>
            <a:r>
              <a:rPr lang="de-DE" sz="1400"/>
              <a:t> </a:t>
            </a:r>
            <a:r>
              <a:rPr lang="de-DE" sz="1400" err="1"/>
              <a:t>development</a:t>
            </a:r>
            <a:r>
              <a:rPr lang="de-DE" sz="1400"/>
              <a:t> </a:t>
            </a:r>
            <a:r>
              <a:rPr lang="de-DE" sz="1400" err="1"/>
              <a:t>effort</a:t>
            </a:r>
            <a:endParaRPr lang="de-DE" sz="1400"/>
          </a:p>
          <a:p>
            <a:pPr marL="285750" indent="-285750">
              <a:buFont typeface="Arial"/>
              <a:buChar char="•"/>
            </a:pPr>
            <a:endParaRPr lang="de-DE"/>
          </a:p>
          <a:p>
            <a:pPr marL="285750" indent="-285750">
              <a:buFont typeface="Arial"/>
              <a:buChar char="•"/>
            </a:pPr>
            <a:r>
              <a:rPr lang="de-DE" err="1"/>
              <a:t>Duplication</a:t>
            </a:r>
            <a:r>
              <a:rPr lang="de-DE" dirty="0"/>
              <a:t> </a:t>
            </a:r>
            <a:r>
              <a:rPr lang="de-DE" err="1"/>
              <a:t>of</a:t>
            </a:r>
            <a:r>
              <a:rPr lang="de-DE" dirty="0"/>
              <a:t> </a:t>
            </a:r>
            <a:r>
              <a:rPr lang="de-DE" err="1"/>
              <a:t>effort</a:t>
            </a:r>
            <a:r>
              <a:rPr lang="de-DE" dirty="0"/>
              <a:t> </a:t>
            </a:r>
            <a:r>
              <a:rPr lang="de-DE" err="1"/>
              <a:t>compared</a:t>
            </a:r>
            <a:r>
              <a:rPr lang="de-DE" dirty="0"/>
              <a:t> </a:t>
            </a:r>
            <a:r>
              <a:rPr lang="de-DE" err="1"/>
              <a:t>to</a:t>
            </a:r>
            <a:r>
              <a:rPr lang="de-DE" dirty="0"/>
              <a:t> </a:t>
            </a:r>
            <a:r>
              <a:rPr lang="de-DE" err="1"/>
              <a:t>many</a:t>
            </a:r>
            <a:r>
              <a:rPr lang="de-DE" dirty="0"/>
              <a:t> </a:t>
            </a:r>
            <a:r>
              <a:rPr lang="de-DE" err="1"/>
              <a:t>other</a:t>
            </a:r>
            <a:r>
              <a:rPr lang="de-DE" dirty="0"/>
              <a:t> </a:t>
            </a:r>
            <a:r>
              <a:rPr lang="de-DE" err="1"/>
              <a:t>health</a:t>
            </a:r>
            <a:r>
              <a:rPr lang="de-DE" dirty="0"/>
              <a:t> </a:t>
            </a:r>
            <a:r>
              <a:rPr lang="de-DE" err="1"/>
              <a:t>applications</a:t>
            </a:r>
            <a:endParaRPr lang="de-DE"/>
          </a:p>
          <a:p>
            <a:pPr marL="285750" indent="-285750">
              <a:buFont typeface="Arial"/>
              <a:buChar char="•"/>
            </a:pPr>
            <a:endParaRPr lang="de-DE"/>
          </a:p>
          <a:p>
            <a:pPr marL="285750" indent="-285750">
              <a:buFont typeface="Arial"/>
              <a:buChar char="•"/>
            </a:pPr>
            <a:r>
              <a:rPr lang="de-DE" err="1"/>
              <a:t>Idea</a:t>
            </a:r>
            <a:r>
              <a:rPr lang="de-DE"/>
              <a:t> </a:t>
            </a:r>
            <a:r>
              <a:rPr lang="de-DE" err="1"/>
              <a:t>of</a:t>
            </a:r>
            <a:r>
              <a:rPr lang="de-DE"/>
              <a:t> </a:t>
            </a:r>
            <a:r>
              <a:rPr lang="de-DE" dirty="0"/>
              <a:t>Outsourcing </a:t>
            </a:r>
            <a:r>
              <a:rPr lang="de-DE" err="1"/>
              <a:t>as</a:t>
            </a:r>
            <a:r>
              <a:rPr lang="de-DE"/>
              <a:t> </a:t>
            </a:r>
            <a:r>
              <a:rPr lang="de-DE" dirty="0"/>
              <a:t>an open-source </a:t>
            </a:r>
            <a:r>
              <a:rPr lang="de-DE" err="1"/>
              <a:t>collaborative</a:t>
            </a:r>
            <a:endParaRPr lang="de-DE"/>
          </a:p>
          <a:p>
            <a:pPr marL="285750" indent="-285750">
              <a:buFont typeface="Arial"/>
              <a:buChar char="•"/>
            </a:pPr>
            <a:endParaRPr lang="de-DE"/>
          </a:p>
          <a:p>
            <a:pPr marL="285750" indent="-285750">
              <a:buFont typeface="Arial"/>
              <a:buChar char="•"/>
            </a:pPr>
            <a:r>
              <a:rPr lang="de-DE" dirty="0"/>
              <a:t>Kick-off DAO </a:t>
            </a:r>
            <a:endParaRPr lang="de-DE"/>
          </a:p>
          <a:p>
            <a:r>
              <a:rPr lang="de-DE" sz="1400"/>
              <a:t>      Initial </a:t>
            </a:r>
            <a:r>
              <a:rPr lang="de-DE" sz="1400" err="1"/>
              <a:t>partners</a:t>
            </a:r>
            <a:r>
              <a:rPr lang="de-DE" sz="1400"/>
              <a:t>: </a:t>
            </a:r>
            <a:r>
              <a:rPr lang="de-DE" sz="1400" err="1"/>
              <a:t>QuAnTiMoDo</a:t>
            </a:r>
            <a:r>
              <a:rPr lang="de-DE" sz="1400"/>
              <a:t>, </a:t>
            </a:r>
            <a:r>
              <a:rPr lang="de-DE" sz="1400" err="1"/>
              <a:t>Ageless</a:t>
            </a:r>
            <a:r>
              <a:rPr lang="de-DE" sz="1400"/>
              <a:t> Partners</a:t>
            </a:r>
          </a:p>
          <a:p>
            <a:r>
              <a:rPr lang="de-DE" sz="1400"/>
              <a:t>      New </a:t>
            </a:r>
            <a:r>
              <a:rPr lang="de-DE" sz="1400" err="1"/>
              <a:t>partners</a:t>
            </a:r>
            <a:r>
              <a:rPr lang="de-DE" sz="1400"/>
              <a:t>:</a:t>
            </a:r>
            <a:r>
              <a:rPr lang="de-DE" sz="1400">
                <a:ea typeface="+mn-lt"/>
                <a:cs typeface="+mn-lt"/>
              </a:rPr>
              <a:t> Basis Health</a:t>
            </a:r>
            <a:endParaRPr lang="de-DE" sz="1400"/>
          </a:p>
          <a:p>
            <a:r>
              <a:rPr lang="de-DE" sz="1400"/>
              <a:t>      Future </a:t>
            </a:r>
            <a:r>
              <a:rPr lang="de-DE" sz="1400" err="1"/>
              <a:t>partners</a:t>
            </a:r>
            <a:r>
              <a:rPr lang="de-DE" sz="1400"/>
              <a:t>: </a:t>
            </a:r>
            <a:r>
              <a:rPr lang="de-DE" sz="1400" err="1"/>
              <a:t>VitaDAO</a:t>
            </a:r>
            <a:r>
              <a:rPr lang="de-DE" sz="1400"/>
              <a:t>, </a:t>
            </a:r>
            <a:r>
              <a:rPr lang="de-DE" sz="1400" err="1"/>
              <a:t>LabDAO</a:t>
            </a:r>
            <a:r>
              <a:rPr lang="de-DE" sz="1400"/>
              <a:t>, </a:t>
            </a:r>
            <a:r>
              <a:rPr lang="de-DE" sz="1400" err="1"/>
              <a:t>GenomeDAO</a:t>
            </a:r>
            <a:endParaRPr lang="de-DE" sz="1400"/>
          </a:p>
          <a:p>
            <a:endParaRPr lang="de-DE"/>
          </a:p>
          <a:p>
            <a:pPr marL="285750" indent="-285750">
              <a:buFont typeface="Arial"/>
              <a:buChar char="•"/>
            </a:pPr>
            <a:r>
              <a:rPr lang="de-DE"/>
              <a:t>Status </a:t>
            </a:r>
            <a:r>
              <a:rPr lang="de-DE" err="1"/>
              <a:t>of</a:t>
            </a:r>
            <a:r>
              <a:rPr lang="de-DE"/>
              <a:t> </a:t>
            </a:r>
            <a:r>
              <a:rPr lang="de-DE" err="1"/>
              <a:t>the</a:t>
            </a:r>
            <a:r>
              <a:rPr lang="de-DE"/>
              <a:t> DAO: </a:t>
            </a:r>
          </a:p>
          <a:p>
            <a:r>
              <a:rPr lang="de-DE" sz="1400"/>
              <a:t>      Whitepaper 90%, 23 Community </a:t>
            </a:r>
            <a:r>
              <a:rPr lang="de-DE" sz="1400" err="1"/>
              <a:t>members</a:t>
            </a:r>
            <a:endParaRPr lang="de-DE" sz="1400"/>
          </a:p>
          <a:p>
            <a:r>
              <a:rPr lang="de-DE" sz="1400"/>
              <a:t>      Source code </a:t>
            </a:r>
            <a:r>
              <a:rPr lang="de-DE" sz="1400" err="1"/>
              <a:t>contributions</a:t>
            </a:r>
            <a:r>
              <a:rPr lang="de-DE" sz="1400"/>
              <a:t> </a:t>
            </a:r>
            <a:r>
              <a:rPr lang="de-DE" sz="1400" err="1"/>
              <a:t>from</a:t>
            </a:r>
            <a:r>
              <a:rPr lang="de-DE" sz="1400"/>
              <a:t> </a:t>
            </a:r>
            <a:r>
              <a:rPr lang="de-DE" sz="1400" err="1"/>
              <a:t>OpenCures</a:t>
            </a:r>
            <a:r>
              <a:rPr lang="de-DE" sz="1400"/>
              <a:t> and </a:t>
            </a:r>
            <a:r>
              <a:rPr lang="de-DE" sz="1400" err="1">
                <a:ea typeface="+mn-lt"/>
                <a:cs typeface="+mn-lt"/>
              </a:rPr>
              <a:t>QuAnTiMoDo</a:t>
            </a:r>
            <a:endParaRPr lang="de-DE" sz="1400">
              <a:ea typeface="+mn-lt"/>
              <a:cs typeface="+mn-lt"/>
            </a:endParaRPr>
          </a:p>
        </p:txBody>
      </p:sp>
      <p:sp>
        <p:nvSpPr>
          <p:cNvPr id="16" name="Rechteck: abgerundete Ecken 15">
            <a:extLst>
              <a:ext uri="{FF2B5EF4-FFF2-40B4-BE49-F238E27FC236}">
                <a16:creationId xmlns:a16="http://schemas.microsoft.com/office/drawing/2014/main" id="{83BCC878-7CB2-40A5-86DD-F7B46F3AD325}"/>
              </a:ext>
            </a:extLst>
          </p:cNvPr>
          <p:cNvSpPr/>
          <p:nvPr/>
        </p:nvSpPr>
        <p:spPr>
          <a:xfrm>
            <a:off x="343284" y="878223"/>
            <a:ext cx="4025514" cy="17087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abgerundete Ecken 16">
            <a:extLst>
              <a:ext uri="{FF2B5EF4-FFF2-40B4-BE49-F238E27FC236}">
                <a16:creationId xmlns:a16="http://schemas.microsoft.com/office/drawing/2014/main" id="{901ED74D-A0F0-472F-BD31-3ADF3DB96578}"/>
              </a:ext>
            </a:extLst>
          </p:cNvPr>
          <p:cNvSpPr/>
          <p:nvPr/>
        </p:nvSpPr>
        <p:spPr>
          <a:xfrm>
            <a:off x="343283" y="2810162"/>
            <a:ext cx="4025514" cy="17087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abgerundete Ecken 17">
            <a:extLst>
              <a:ext uri="{FF2B5EF4-FFF2-40B4-BE49-F238E27FC236}">
                <a16:creationId xmlns:a16="http://schemas.microsoft.com/office/drawing/2014/main" id="{4CE547E3-3102-4522-940C-41D3C36C2A6A}"/>
              </a:ext>
            </a:extLst>
          </p:cNvPr>
          <p:cNvSpPr/>
          <p:nvPr/>
        </p:nvSpPr>
        <p:spPr>
          <a:xfrm>
            <a:off x="343283" y="4872949"/>
            <a:ext cx="4025514" cy="17087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Pfeil: nach unten 18">
            <a:extLst>
              <a:ext uri="{FF2B5EF4-FFF2-40B4-BE49-F238E27FC236}">
                <a16:creationId xmlns:a16="http://schemas.microsoft.com/office/drawing/2014/main" id="{80FB5A90-7AE0-41C5-B13C-A655759D2699}"/>
              </a:ext>
            </a:extLst>
          </p:cNvPr>
          <p:cNvSpPr/>
          <p:nvPr/>
        </p:nvSpPr>
        <p:spPr>
          <a:xfrm>
            <a:off x="4957467" y="881778"/>
            <a:ext cx="484909" cy="5761729"/>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9126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mc:Choice xmlns:p14="http://schemas.microsoft.com/office/powerpoint/2010/main" Requires="p14">
      <p:transition spd="slow" p14:dur="2000" advTm="43348"/>
    </mc:Choice>
    <mc:Fallback>
      <p:transition spd="slow" advTm="4334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dirty="0">
                <a:solidFill>
                  <a:schemeClr val="bg1"/>
                </a:solidFill>
                <a:latin typeface="Nexa Light"/>
              </a:rPr>
              <a:t>Team Traction</a:t>
            </a:r>
            <a:endParaRPr lang="en" sz="6600" b="0" kern="0" dirty="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dirty="0">
              <a:solidFill>
                <a:schemeClr val="bg1"/>
              </a:solidFill>
              <a:latin typeface="Nexa Light" panose="02000000000000000000" pitchFamily="50" charset="0"/>
            </a:endParaRPr>
          </a:p>
          <a:p>
            <a:pPr marL="571500" indent="-571500">
              <a:buFont typeface="Arial" panose="020B0604020202020204" pitchFamily="34" charset="0"/>
              <a:buChar char="•"/>
            </a:pPr>
            <a:r>
              <a:rPr lang="en-US" sz="3600" dirty="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dirty="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dirty="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dirty="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dirty="0">
                <a:solidFill>
                  <a:schemeClr val="bg1"/>
                </a:solidFill>
                <a:latin typeface="Nexa Light" panose="02000000000000000000" pitchFamily="50" charset="0"/>
              </a:rPr>
              <a:t>23 DAO Members</a:t>
            </a:r>
          </a:p>
          <a:p>
            <a:pPr algn="ctr">
              <a:lnSpc>
                <a:spcPct val="150000"/>
              </a:lnSpc>
            </a:pPr>
            <a:endParaRPr lang="en-US" sz="4400" dirty="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dirty="0">
                <a:solidFill>
                  <a:schemeClr val="tx2"/>
                </a:solidFill>
                <a:effectLst/>
              </a:rPr>
              <a:t>Q3/2023 Minimize time to develop new interventions</a:t>
            </a:r>
          </a:p>
          <a:p>
            <a:pPr algn="l">
              <a:buFont typeface="Arial" panose="020B0604020202020204" pitchFamily="34" charset="0"/>
              <a:buChar char="•"/>
            </a:pPr>
            <a:r>
              <a:rPr lang="en-US" b="0" i="0" dirty="0">
                <a:solidFill>
                  <a:schemeClr val="tx2"/>
                </a:solidFill>
                <a:effectLst/>
              </a:rPr>
              <a:t>Manage personal health to prevent disease</a:t>
            </a:r>
          </a:p>
          <a:p>
            <a:pPr algn="l">
              <a:buFont typeface="Arial" panose="020B0604020202020204" pitchFamily="34" charset="0"/>
              <a:buChar char="•"/>
            </a:pPr>
            <a:r>
              <a:rPr lang="en-US" b="0" i="0" dirty="0">
                <a:solidFill>
                  <a:schemeClr val="tx2"/>
                </a:solidFill>
                <a:effectLst/>
              </a:rPr>
              <a:t>Share health data to research</a:t>
            </a:r>
          </a:p>
          <a:p>
            <a:pPr algn="l">
              <a:buFont typeface="Arial" panose="020B0604020202020204" pitchFamily="34" charset="0"/>
              <a:buChar char="•"/>
            </a:pPr>
            <a:r>
              <a:rPr lang="en-US" b="0" i="0" dirty="0">
                <a:solidFill>
                  <a:schemeClr val="tx2"/>
                </a:solidFill>
                <a:effectLst/>
              </a:rPr>
              <a:t>Get to know new insights</a:t>
            </a:r>
          </a:p>
          <a:p>
            <a:pPr algn="l">
              <a:buFont typeface="Arial" panose="020B0604020202020204" pitchFamily="34" charset="0"/>
              <a:buChar char="•"/>
            </a:pPr>
            <a:r>
              <a:rPr lang="en-US" b="0" i="0" dirty="0">
                <a:solidFill>
                  <a:schemeClr val="tx2"/>
                </a:solidFill>
                <a:effectLst/>
              </a:rPr>
              <a:t>Take newly developed interventions</a:t>
            </a:r>
          </a:p>
          <a:p>
            <a:pPr algn="l">
              <a:buFont typeface="Arial" panose="020B0604020202020204" pitchFamily="34" charset="0"/>
              <a:buChar char="•"/>
            </a:pPr>
            <a:r>
              <a:rPr lang="en-US" b="0" i="0" dirty="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dirty="0">
                <a:solidFill>
                  <a:schemeClr val="tx2"/>
                </a:solidFill>
                <a:effectLst/>
              </a:rPr>
              <a:t>Q1/2022 Build the DAO</a:t>
            </a:r>
          </a:p>
          <a:p>
            <a:pPr algn="l">
              <a:buFont typeface="Arial" panose="020B0604020202020204" pitchFamily="34" charset="0"/>
              <a:buChar char="•"/>
            </a:pPr>
            <a:r>
              <a:rPr lang="en-US" b="0" i="0" dirty="0">
                <a:solidFill>
                  <a:schemeClr val="tx2"/>
                </a:solidFill>
                <a:effectLst/>
              </a:rPr>
              <a:t>Create Whitepaper, Website, Media presence, CI</a:t>
            </a:r>
          </a:p>
          <a:p>
            <a:pPr algn="l">
              <a:buFont typeface="Arial" panose="020B0604020202020204" pitchFamily="34" charset="0"/>
              <a:buChar char="•"/>
            </a:pPr>
            <a:r>
              <a:rPr lang="en-US" b="0" i="0" dirty="0">
                <a:solidFill>
                  <a:schemeClr val="tx2"/>
                </a:solidFill>
                <a:effectLst/>
              </a:rPr>
              <a:t>Define collaborators and partners (DAO infrastructure, health data tech)</a:t>
            </a:r>
          </a:p>
          <a:p>
            <a:pPr algn="l">
              <a:buFont typeface="Arial" panose="020B0604020202020204" pitchFamily="34" charset="0"/>
              <a:buChar char="•"/>
            </a:pPr>
            <a:r>
              <a:rPr lang="en-US" b="0" i="0" dirty="0">
                <a:solidFill>
                  <a:schemeClr val="tx2"/>
                </a:solidFill>
                <a:effectLst/>
              </a:rPr>
              <a:t>Setup DAO architecture and infrastructure</a:t>
            </a:r>
          </a:p>
          <a:p>
            <a:pPr algn="l">
              <a:buFont typeface="Arial" panose="020B0604020202020204" pitchFamily="34" charset="0"/>
              <a:buChar char="•"/>
            </a:pPr>
            <a:r>
              <a:rPr lang="en-US" b="0" i="0" dirty="0">
                <a:solidFill>
                  <a:schemeClr val="tx2"/>
                </a:solidFill>
                <a:effectLst/>
              </a:rPr>
              <a:t>Build community, social media content</a:t>
            </a:r>
          </a:p>
          <a:p>
            <a:pPr algn="l">
              <a:buFont typeface="Arial" panose="020B0604020202020204" pitchFamily="34" charset="0"/>
              <a:buChar char="•"/>
            </a:pPr>
            <a:r>
              <a:rPr lang="en-US" b="0" i="0" dirty="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dirty="0">
                <a:solidFill>
                  <a:schemeClr val="tx2"/>
                </a:solidFill>
                <a:effectLst/>
              </a:rPr>
              <a:t>Q2/2022 Minimal Viable Product (MVP)</a:t>
            </a:r>
          </a:p>
          <a:p>
            <a:pPr algn="l">
              <a:buFont typeface="Arial" panose="020B0604020202020204" pitchFamily="34" charset="0"/>
              <a:buChar char="•"/>
            </a:pPr>
            <a:r>
              <a:rPr lang="en-US" b="0" i="0" dirty="0">
                <a:solidFill>
                  <a:schemeClr val="tx2"/>
                </a:solidFill>
                <a:effectLst/>
              </a:rPr>
              <a:t>Collaborators vote for core features</a:t>
            </a:r>
          </a:p>
          <a:p>
            <a:pPr algn="l">
              <a:buFont typeface="Arial" panose="020B0604020202020204" pitchFamily="34" charset="0"/>
              <a:buChar char="•"/>
            </a:pPr>
            <a:r>
              <a:rPr lang="en-US" b="0" i="0" dirty="0">
                <a:solidFill>
                  <a:schemeClr val="tx2"/>
                </a:solidFill>
                <a:effectLst/>
              </a:rPr>
              <a:t>Build MVP alongside use in showcase trial</a:t>
            </a:r>
          </a:p>
          <a:p>
            <a:pPr algn="l">
              <a:buFont typeface="Arial" panose="020B0604020202020204" pitchFamily="34" charset="0"/>
              <a:buChar char="•"/>
            </a:pPr>
            <a:r>
              <a:rPr lang="en-US" b="0" i="0" dirty="0">
                <a:solidFill>
                  <a:schemeClr val="tx2"/>
                </a:solidFill>
                <a:effectLst/>
              </a:rPr>
              <a:t>Closed Testing with collaborators</a:t>
            </a:r>
          </a:p>
          <a:p>
            <a:pPr algn="l">
              <a:buFont typeface="Arial" panose="020B0604020202020204" pitchFamily="34" charset="0"/>
              <a:buChar char="•"/>
            </a:pPr>
            <a:r>
              <a:rPr lang="en-US" b="0" i="0" dirty="0">
                <a:solidFill>
                  <a:schemeClr val="tx2"/>
                </a:solidFill>
                <a:effectLst/>
              </a:rPr>
              <a:t>Release V1 of the Software Framework</a:t>
            </a:r>
          </a:p>
          <a:p>
            <a:pPr algn="l">
              <a:buFont typeface="Arial" panose="020B0604020202020204" pitchFamily="34" charset="0"/>
              <a:buChar char="•"/>
            </a:pPr>
            <a:r>
              <a:rPr lang="en-US" b="0" i="0" dirty="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dirty="0">
                <a:solidFill>
                  <a:schemeClr val="tx2"/>
                </a:solidFill>
                <a:effectLst/>
              </a:rPr>
              <a:t>Q3/2022 Integration and Testing</a:t>
            </a:r>
          </a:p>
          <a:p>
            <a:pPr algn="l">
              <a:buFont typeface="Arial" panose="020B0604020202020204" pitchFamily="34" charset="0"/>
              <a:buChar char="•"/>
            </a:pPr>
            <a:r>
              <a:rPr lang="en-US" b="0" i="0" dirty="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dirty="0">
                <a:solidFill>
                  <a:schemeClr val="tx2"/>
                </a:solidFill>
                <a:effectLst/>
              </a:rPr>
              <a:t>Integrate with operating health data standards and Electronic Health Record</a:t>
            </a:r>
          </a:p>
          <a:p>
            <a:pPr algn="l">
              <a:buFont typeface="Arial" panose="020B0604020202020204" pitchFamily="34" charset="0"/>
              <a:buChar char="•"/>
            </a:pPr>
            <a:r>
              <a:rPr lang="en-US" b="0" i="0" dirty="0">
                <a:solidFill>
                  <a:schemeClr val="tx2"/>
                </a:solidFill>
                <a:effectLst/>
              </a:rPr>
              <a:t>Build showcase plugins</a:t>
            </a:r>
          </a:p>
          <a:p>
            <a:pPr algn="l">
              <a:buFont typeface="Arial" panose="020B0604020202020204" pitchFamily="34" charset="0"/>
              <a:buChar char="•"/>
            </a:pPr>
            <a:r>
              <a:rPr lang="en-US" b="0" i="0" dirty="0">
                <a:solidFill>
                  <a:schemeClr val="tx2"/>
                </a:solidFill>
                <a:effectLst/>
              </a:rPr>
              <a:t>Release V2 of the Software Framework</a:t>
            </a:r>
          </a:p>
          <a:p>
            <a:pPr algn="l">
              <a:buFont typeface="Arial" panose="020B0604020202020204" pitchFamily="34" charset="0"/>
              <a:buChar char="•"/>
            </a:pPr>
            <a:r>
              <a:rPr lang="en-US" b="0" i="0" dirty="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572400" y="120985"/>
            <a:ext cx="6633028" cy="1294288"/>
          </a:xfrm>
        </p:spPr>
        <p:txBody>
          <a:bodyPr>
            <a:normAutofit fontScale="90000"/>
          </a:bodyPr>
          <a:lstStyle/>
          <a:p>
            <a:pPr algn="ctr"/>
            <a:r>
              <a:rPr lang="en-US" sz="10700" dirty="0"/>
              <a:t>Roadmap</a:t>
            </a:r>
            <a:endParaRPr lang="en-US" dirty="0"/>
          </a:p>
        </p:txBody>
      </p:sp>
    </p:spTree>
    <p:extLst>
      <p:ext uri="{BB962C8B-B14F-4D97-AF65-F5344CB8AC3E}">
        <p14:creationId xmlns:p14="http://schemas.microsoft.com/office/powerpoint/2010/main" val="3768551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BFCC76-15E7-4CA4-BBA6-91C346854865}"/>
              </a:ext>
            </a:extLst>
          </p:cNvPr>
          <p:cNvSpPr/>
          <p:nvPr/>
        </p:nvSpPr>
        <p:spPr>
          <a:xfrm>
            <a:off x="4528104" y="2967335"/>
            <a:ext cx="3135795" cy="1800493"/>
          </a:xfrm>
          <a:prstGeom prst="rect">
            <a:avLst/>
          </a:prstGeom>
          <a:noFill/>
        </p:spPr>
        <p:txBody>
          <a:bodyPr wrap="none" lIns="91440" tIns="45720" rIns="91440" bIns="45720">
            <a:spAutoFit/>
          </a:bodyPr>
          <a:lstStyle/>
          <a:p>
            <a:pPr algn="ctr"/>
            <a:r>
              <a:rPr lang="en-US" sz="11100" b="0" cap="none" spc="0" dirty="0">
                <a:ln w="0"/>
                <a:solidFill>
                  <a:schemeClr val="tx1"/>
                </a:solidFill>
                <a:effectLst>
                  <a:outerShdw blurRad="38100" dist="19050" dir="2700000" algn="tl" rotWithShape="0">
                    <a:schemeClr val="dk1">
                      <a:alpha val="40000"/>
                    </a:schemeClr>
                  </a:outerShdw>
                </a:effectLst>
              </a:rPr>
              <a:t>END</a:t>
            </a:r>
          </a:p>
        </p:txBody>
      </p:sp>
    </p:spTree>
    <p:extLst>
      <p:ext uri="{BB962C8B-B14F-4D97-AF65-F5344CB8AC3E}">
        <p14:creationId xmlns:p14="http://schemas.microsoft.com/office/powerpoint/2010/main" val="1038317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3FE807-BAFB-40A9-9E57-E41A9673D518}"/>
              </a:ext>
            </a:extLst>
          </p:cNvPr>
          <p:cNvSpPr txBox="1"/>
          <p:nvPr/>
        </p:nvSpPr>
        <p:spPr>
          <a:xfrm>
            <a:off x="869576" y="675197"/>
            <a:ext cx="9771529" cy="3970318"/>
          </a:xfrm>
          <a:prstGeom prst="rect">
            <a:avLst/>
          </a:prstGeom>
          <a:noFill/>
        </p:spPr>
        <p:txBody>
          <a:bodyPr wrap="square">
            <a:spAutoFit/>
          </a:bodyPr>
          <a:lstStyle/>
          <a:p>
            <a:endParaRPr lang="en-US" b="0" i="0" dirty="0">
              <a:solidFill>
                <a:schemeClr val="tx2"/>
              </a:solidFill>
              <a:effectLst/>
              <a:latin typeface="+mj-lt"/>
            </a:endParaRPr>
          </a:p>
          <a:p>
            <a:r>
              <a:rPr lang="en-US" b="0" i="0" dirty="0">
                <a:solidFill>
                  <a:schemeClr val="tx2"/>
                </a:solidFill>
                <a:effectLst/>
                <a:latin typeface="+mj-lt"/>
              </a:rPr>
              <a:t>You understand that we are building a unique ecosystem and group of companies to uplift existing longevity approaches to a higher level. </a:t>
            </a:r>
          </a:p>
          <a:p>
            <a:r>
              <a:rPr lang="en-US" b="0" i="0" dirty="0">
                <a:solidFill>
                  <a:schemeClr val="tx2"/>
                </a:solidFill>
                <a:effectLst/>
                <a:latin typeface="+mj-lt"/>
              </a:rPr>
              <a:t>This is why I think we should talk about multiple points of collaboration that could act in synergy.</a:t>
            </a:r>
          </a:p>
          <a:p>
            <a:r>
              <a:rPr lang="en-US" b="0" i="0" dirty="0">
                <a:solidFill>
                  <a:schemeClr val="tx2"/>
                </a:solidFill>
                <a:effectLst/>
                <a:latin typeface="+mj-lt"/>
              </a:rPr>
              <a:t>1) </a:t>
            </a:r>
            <a:r>
              <a:rPr lang="en-US" b="0" i="0" u="none" strike="noStrike" dirty="0">
                <a:solidFill>
                  <a:schemeClr val="tx2"/>
                </a:solidFill>
                <a:effectLst/>
                <a:latin typeface="+mj-lt"/>
                <a:hlinkClick r:id="rId2">
                  <a:extLst>
                    <a:ext uri="{A12FA001-AC4F-418D-AE19-62706E023703}">
                      <ahyp:hlinkClr xmlns:ahyp="http://schemas.microsoft.com/office/drawing/2018/hyperlinkcolor" val="tx"/>
                    </a:ext>
                  </a:extLst>
                </a:hlinkClick>
              </a:rPr>
              <a:t>https://www.healthylongevity.clinic/</a:t>
            </a:r>
            <a:r>
              <a:rPr lang="en-US" b="0" i="0" dirty="0">
                <a:solidFill>
                  <a:schemeClr val="tx2"/>
                </a:solidFill>
                <a:effectLst/>
                <a:latin typeface="+mj-lt"/>
              </a:rPr>
              <a:t> (option shares) - this is our main science translation driver and we will be working heavily on health data and analytics platform</a:t>
            </a:r>
            <a:br>
              <a:rPr lang="en-US" dirty="0">
                <a:solidFill>
                  <a:schemeClr val="tx2"/>
                </a:solidFill>
                <a:latin typeface="+mj-lt"/>
              </a:rPr>
            </a:br>
            <a:r>
              <a:rPr lang="en-US" b="0" i="0" dirty="0">
                <a:solidFill>
                  <a:schemeClr val="tx2"/>
                </a:solidFill>
                <a:effectLst/>
                <a:latin typeface="+mj-lt"/>
              </a:rPr>
              <a:t>2) </a:t>
            </a:r>
            <a:r>
              <a:rPr lang="en-US" b="0" i="0" u="none" strike="noStrike" dirty="0">
                <a:solidFill>
                  <a:schemeClr val="tx2"/>
                </a:solidFill>
                <a:effectLst/>
                <a:latin typeface="+mj-lt"/>
                <a:hlinkClick r:id="rId3">
                  <a:extLst>
                    <a:ext uri="{A12FA001-AC4F-418D-AE19-62706E023703}">
                      <ahyp:hlinkClr xmlns:ahyp="http://schemas.microsoft.com/office/drawing/2018/hyperlinkcolor" val="tx"/>
                    </a:ext>
                  </a:extLst>
                </a:hlinkClick>
              </a:rPr>
              <a:t>https://www.healthylongevity.guide/</a:t>
            </a:r>
            <a:r>
              <a:rPr lang="en-US" b="0" i="0" dirty="0">
                <a:solidFill>
                  <a:schemeClr val="tx2"/>
                </a:solidFill>
                <a:effectLst/>
                <a:latin typeface="+mj-lt"/>
              </a:rPr>
              <a:t> (option shares) - this is our main driver to scale up patient access and multiply the reach of our portfolio companies in the future. One of the future solutions will be to empower physicians with the right data platform and engage them in clinical trials.</a:t>
            </a:r>
            <a:br>
              <a:rPr lang="en-US" dirty="0">
                <a:solidFill>
                  <a:schemeClr val="tx2"/>
                </a:solidFill>
                <a:latin typeface="+mj-lt"/>
              </a:rPr>
            </a:br>
            <a:r>
              <a:rPr lang="en-US" b="0" i="0" dirty="0">
                <a:solidFill>
                  <a:schemeClr val="tx2"/>
                </a:solidFill>
                <a:effectLst/>
                <a:latin typeface="+mj-lt"/>
              </a:rPr>
              <a:t>3) </a:t>
            </a:r>
            <a:r>
              <a:rPr lang="en-US" b="0" i="0" dirty="0" err="1">
                <a:solidFill>
                  <a:schemeClr val="tx2"/>
                </a:solidFill>
                <a:effectLst/>
                <a:latin typeface="+mj-lt"/>
              </a:rPr>
              <a:t>Longevitytech.fund</a:t>
            </a:r>
            <a:r>
              <a:rPr lang="en-US" b="0" i="0" dirty="0">
                <a:solidFill>
                  <a:schemeClr val="tx2"/>
                </a:solidFill>
                <a:effectLst/>
                <a:latin typeface="+mj-lt"/>
              </a:rPr>
              <a:t> as significant partner/shareholder in opencures or co-founder of a new umbrella company, covering both opencures and </a:t>
            </a:r>
            <a:r>
              <a:rPr lang="en-US" b="0" i="0" dirty="0" err="1">
                <a:solidFill>
                  <a:schemeClr val="tx2"/>
                </a:solidFill>
                <a:effectLst/>
                <a:latin typeface="+mj-lt"/>
              </a:rPr>
              <a:t>statusQ</a:t>
            </a:r>
            <a:r>
              <a:rPr lang="en-US" b="0" i="0" dirty="0">
                <a:solidFill>
                  <a:schemeClr val="tx2"/>
                </a:solidFill>
                <a:effectLst/>
                <a:latin typeface="+mj-lt"/>
              </a:rPr>
              <a:t>, aiming to develop full-scale platform and services, connecting and leveraging our portfolio of companies and activities with your leadership. The strategy should build on two legs – an open platform and commercial products and services.</a:t>
            </a:r>
            <a:br>
              <a:rPr lang="en-US" dirty="0">
                <a:solidFill>
                  <a:schemeClr val="tx2"/>
                </a:solidFill>
                <a:latin typeface="+mj-lt"/>
              </a:rPr>
            </a:br>
            <a:endParaRPr lang="en-US" dirty="0">
              <a:solidFill>
                <a:schemeClr val="tx2"/>
              </a:solidFill>
              <a:latin typeface="+mj-lt"/>
            </a:endParaRPr>
          </a:p>
        </p:txBody>
      </p:sp>
    </p:spTree>
    <p:extLst>
      <p:ext uri="{BB962C8B-B14F-4D97-AF65-F5344CB8AC3E}">
        <p14:creationId xmlns:p14="http://schemas.microsoft.com/office/powerpoint/2010/main" val="1820690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idx="4294967295"/>
          </p:nvPr>
        </p:nvSpPr>
        <p:spPr>
          <a:xfrm>
            <a:off x="1219200" y="-3175"/>
            <a:ext cx="10972800" cy="825500"/>
          </a:xfrm>
          <a:prstGeom prst="rect">
            <a:avLst/>
          </a:prstGeo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dirty="0">
                <a:solidFill>
                  <a:schemeClr val="bg2">
                    <a:lumMod val="50000"/>
                  </a:schemeClr>
                </a:solidFill>
                <a:latin typeface="Questrial"/>
              </a:rPr>
              <a:t>Diet tracking is arduous, and its value is minimal in isolation from other data sources.  As such, we’ve set MyFitnessPal’s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dirty="0">
                <a:solidFill>
                  <a:srgbClr val="520741"/>
                </a:solidFill>
                <a:latin typeface="Questrial"/>
              </a:rPr>
              <a:t>Year 1 Other Expenses</a:t>
            </a:r>
            <a:endParaRPr lang="en-US" sz="2400" b="1" dirty="0"/>
          </a:p>
          <a:p>
            <a:r>
              <a:rPr lang="en-US" sz="1333" dirty="0"/>
              <a:t>Rent / Utilities	 $12,000 </a:t>
            </a:r>
          </a:p>
          <a:p>
            <a:r>
              <a:rPr lang="en-US" sz="1333" dirty="0"/>
              <a:t>Payroll / Benefits	$48,608</a:t>
            </a:r>
          </a:p>
          <a:p>
            <a:r>
              <a:rPr lang="en-US" sz="1333" dirty="0"/>
              <a:t>Legal and Accounting	$16,912 </a:t>
            </a:r>
          </a:p>
          <a:p>
            <a:r>
              <a:rPr lang="en-US" sz="1333" dirty="0"/>
              <a:t>Software Licensing	$5,000 </a:t>
            </a:r>
          </a:p>
          <a:p>
            <a:r>
              <a:rPr lang="en-US" sz="1333" dirty="0"/>
              <a:t>Administrative Total	$6,000 </a:t>
            </a:r>
          </a:p>
          <a:p>
            <a:r>
              <a:rPr lang="en-US" sz="1333" dirty="0"/>
              <a:t>Web Hosting Total	$12,000 </a:t>
            </a:r>
          </a:p>
          <a:p>
            <a:r>
              <a:rPr lang="en-US" sz="1333" b="1" dirty="0"/>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dirty="0">
                <a:solidFill>
                  <a:srgbClr val="520741"/>
                </a:solidFill>
              </a:rPr>
              <a:t>Post-Revenue Costs</a:t>
            </a:r>
            <a:r>
              <a:rPr lang="en-US" sz="2533" dirty="0">
                <a:solidFill>
                  <a:srgbClr val="520741"/>
                </a:solidFill>
              </a:rPr>
              <a:t> </a:t>
            </a:r>
            <a:r>
              <a:rPr lang="en-US" sz="1333" dirty="0"/>
              <a:t>as % of Revenue</a:t>
            </a:r>
          </a:p>
          <a:p>
            <a:r>
              <a:rPr lang="en-US" sz="1333" dirty="0"/>
              <a:t>Traffic Acquisition Cost	 24%</a:t>
            </a:r>
          </a:p>
          <a:p>
            <a:r>
              <a:rPr lang="en-US" sz="1333" dirty="0"/>
              <a:t>Other Cost of Revenues 	14%</a:t>
            </a:r>
          </a:p>
          <a:p>
            <a:r>
              <a:rPr lang="en-US" sz="1333" dirty="0"/>
              <a:t>Research &amp; Development	13%</a:t>
            </a:r>
          </a:p>
          <a:p>
            <a:r>
              <a:rPr lang="en-US" sz="1333" dirty="0"/>
              <a:t>Sales &amp; Marketing	12%</a:t>
            </a:r>
          </a:p>
          <a:p>
            <a:r>
              <a:rPr lang="en-US" sz="1333" dirty="0"/>
              <a:t>General &amp; Administrative	8%</a:t>
            </a:r>
          </a:p>
          <a:p>
            <a:r>
              <a:rPr lang="en-US" sz="1333" b="1" dirty="0"/>
              <a:t>Total Variable Costs	71%</a:t>
            </a:r>
          </a:p>
        </p:txBody>
      </p:sp>
    </p:spTree>
    <p:extLst>
      <p:ext uri="{BB962C8B-B14F-4D97-AF65-F5344CB8AC3E}">
        <p14:creationId xmlns:p14="http://schemas.microsoft.com/office/powerpoint/2010/main" val="404516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298007" y="2245400"/>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703385" y="944545"/>
            <a:ext cx="10460334" cy="4031873"/>
          </a:xfrm>
          <a:prstGeom prst="rect">
            <a:avLst/>
          </a:prstGeom>
          <a:noFill/>
        </p:spPr>
        <p:txBody>
          <a:bodyPr wrap="square" rtlCol="0">
            <a:spAutoFit/>
          </a:bodyPr>
          <a:lstStyle/>
          <a:p>
            <a:pPr algn="ctr"/>
            <a:r>
              <a:rPr lang="en-US" sz="12800" dirty="0">
                <a:latin typeface="Abadi" panose="020B0604020104020204" pitchFamily="34" charset="0"/>
              </a:rPr>
              <a:t>Why is this necessary?</a:t>
            </a:r>
          </a:p>
        </p:txBody>
      </p:sp>
    </p:spTree>
    <p:extLst>
      <p:ext uri="{BB962C8B-B14F-4D97-AF65-F5344CB8AC3E}">
        <p14:creationId xmlns:p14="http://schemas.microsoft.com/office/powerpoint/2010/main" val="214026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dirty="0">
                <a:solidFill>
                  <a:srgbClr val="FFFFFF"/>
                </a:solidFill>
                <a:latin typeface="+mj-lt"/>
                <a:ea typeface="+mj-ea"/>
                <a:cs typeface="+mj-cs"/>
              </a:rPr>
              <a:t>We’ve Seen a </a:t>
            </a:r>
            <a:r>
              <a:rPr lang="en-US" sz="6000" b="1" spc="-50" dirty="0">
                <a:solidFill>
                  <a:srgbClr val="FFFFFF"/>
                </a:solidFill>
                <a:latin typeface="+mj-lt"/>
                <a:ea typeface="+mj-ea"/>
                <a:cs typeface="+mj-cs"/>
              </a:rPr>
              <a:t>50X</a:t>
            </a:r>
            <a:r>
              <a:rPr lang="en-US" sz="6000" spc="-50" dirty="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dirty="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dirty="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dirty="0">
                <a:ln w="0"/>
                <a:solidFill>
                  <a:schemeClr val="tx1"/>
                </a:solidFill>
                <a:latin typeface="Abadi" panose="020B0604020104020204" pitchFamily="34" charset="0"/>
              </a:rPr>
              <a:t>Problem: Collaboration &amp; Data Sharing</a:t>
            </a:r>
          </a:p>
          <a:p>
            <a:pPr algn="ctr"/>
            <a:r>
              <a:rPr lang="en-US" sz="5400" dirty="0">
                <a:ln w="0"/>
                <a:latin typeface="Abadi" panose="020B0604020104020204" pitchFamily="34" charset="0"/>
              </a:rPr>
              <a:t>is</a:t>
            </a:r>
            <a:r>
              <a:rPr lang="en-US" sz="5400" b="0" cap="none" spc="0" dirty="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latin typeface="Abadi Extra Light" panose="020B0204020104020204" pitchFamily="34" charset="0"/>
              </a:rPr>
              <a:t>We’re wasting </a:t>
            </a:r>
            <a:r>
              <a:rPr lang="en-US" sz="3600" b="1" dirty="0">
                <a:latin typeface="Abadi Extra Light" panose="020B0204020104020204" pitchFamily="34" charset="0"/>
              </a:rPr>
              <a:t>$157 billion </a:t>
            </a:r>
            <a:r>
              <a:rPr lang="en-US" sz="3600" dirty="0">
                <a:latin typeface="Abadi Extra Light" panose="020B0204020104020204" pitchFamily="34" charset="0"/>
              </a:rPr>
              <a:t>paying over </a:t>
            </a:r>
            <a:r>
              <a:rPr lang="en-US" sz="3600" b="1" dirty="0">
                <a:latin typeface="Abadi Extra Light" panose="020B0204020104020204" pitchFamily="34" charset="0"/>
              </a:rPr>
              <a:t>350,000</a:t>
            </a:r>
            <a:r>
              <a:rPr lang="en-US" sz="3600" dirty="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dirty="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dirty="0">
                <a:ln w="0"/>
                <a:solidFill>
                  <a:schemeClr val="bg1"/>
                </a:solidFill>
                <a:latin typeface="Abadi Extra Light" panose="020B0204020104020204" pitchFamily="34" charset="0"/>
              </a:rPr>
              <a:t>How We Could Be </a:t>
            </a:r>
          </a:p>
          <a:p>
            <a:r>
              <a:rPr lang="en-US" sz="4800" b="0" cap="none" spc="0" dirty="0">
                <a:ln w="0"/>
                <a:solidFill>
                  <a:schemeClr val="bg1"/>
                </a:solidFill>
                <a:latin typeface="Abadi Extra Light" panose="020B0204020104020204" pitchFamily="34" charset="0"/>
              </a:rPr>
              <a:t>Spending that </a:t>
            </a:r>
          </a:p>
          <a:p>
            <a:r>
              <a:rPr lang="en-US" sz="4800" b="0" cap="none" spc="0" dirty="0">
                <a:ln w="0"/>
                <a:solidFill>
                  <a:schemeClr val="bg1"/>
                </a:solidFill>
                <a:latin typeface="Abadi Extra Light" panose="020B0204020104020204" pitchFamily="34" charset="0"/>
              </a:rPr>
              <a:t>$157 Billion</a:t>
            </a:r>
            <a:endParaRPr lang="en-US" sz="4400" b="0" cap="none" spc="0" dirty="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dirty="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dirty="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dirty="0">
                <a:latin typeface="Abadi Extra Light" panose="020B0204020104020204" pitchFamily="34" charset="0"/>
              </a:rPr>
              <a:t>Nearly all apps allow you to provide data and show you what you </a:t>
            </a:r>
            <a:r>
              <a:rPr lang="en-US" sz="4000" b="1" dirty="0">
                <a:latin typeface="Abadi Extra Light" panose="020B0204020104020204" pitchFamily="34" charset="0"/>
              </a:rPr>
              <a:t>have done </a:t>
            </a:r>
            <a:r>
              <a:rPr lang="en-US" sz="4000" dirty="0">
                <a:latin typeface="Abadi Extra Light" panose="020B0204020104020204" pitchFamily="34" charset="0"/>
              </a:rPr>
              <a:t>rather than what you </a:t>
            </a:r>
            <a:r>
              <a:rPr lang="en-US" sz="4000" b="1" dirty="0">
                <a:latin typeface="Abadi Extra Light" panose="020B0204020104020204" pitchFamily="34" charset="0"/>
              </a:rPr>
              <a:t>should do </a:t>
            </a:r>
            <a:r>
              <a:rPr lang="en-US" sz="4000" dirty="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11428</TotalTime>
  <Words>3210</Words>
  <Application>Microsoft Office PowerPoint</Application>
  <PresentationFormat>Widescreen</PresentationFormat>
  <Paragraphs>382</Paragraphs>
  <Slides>39</Slides>
  <Notes>24</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39</vt:i4>
      </vt:variant>
    </vt:vector>
  </HeadingPairs>
  <TitlesOfParts>
    <vt:vector size="56" baseType="lpstr">
      <vt:lpstr>Abadi</vt:lpstr>
      <vt:lpstr>Abadi Extra Light</vt:lpstr>
      <vt:lpstr>Agency FB</vt:lpstr>
      <vt:lpstr>Arial</vt:lpstr>
      <vt:lpstr>Calibri</vt:lpstr>
      <vt:lpstr>Calibri Light</vt:lpstr>
      <vt:lpstr>News Cycle</vt:lpstr>
      <vt:lpstr>Nexa Bold</vt:lpstr>
      <vt:lpstr>Nexa Light</vt:lpstr>
      <vt:lpstr>Questrial</vt:lpstr>
      <vt:lpstr>Roboto</vt:lpstr>
      <vt:lpstr>Rockwell</vt:lpstr>
      <vt:lpstr>Rockwell Condensed</vt:lpstr>
      <vt:lpstr>Segoe UI Semibold</vt:lpstr>
      <vt:lpstr>Wingdings</vt:lpstr>
      <vt:lpstr>Retrospect</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PowerPoint Presentation</vt:lpstr>
      <vt:lpstr>PowerPoint Presentation</vt:lpstr>
      <vt:lpstr>PowerPoint Presentation</vt:lpstr>
      <vt:lpstr>PowerPoint Presentation</vt:lpstr>
      <vt:lpstr>PowerPoint Presentation</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and Traffic Projections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43</cp:revision>
  <dcterms:created xsi:type="dcterms:W3CDTF">2020-07-30T18:30:49Z</dcterms:created>
  <dcterms:modified xsi:type="dcterms:W3CDTF">2022-01-26T22:48:32Z</dcterms:modified>
</cp:coreProperties>
</file>